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Helvetica Neue" panose="020B0604020202020204" charset="0"/>
      <p:regular r:id="rId36"/>
      <p:bold r:id="rId37"/>
      <p:italic r:id="rId38"/>
      <p:boldItalic r:id="rId39"/>
    </p:embeddedFont>
    <p:embeddedFont>
      <p:font typeface="Proxima Nova" panose="020B0604020202020204" charset="0"/>
      <p:regular r:id="rId40"/>
      <p:bold r:id="rId41"/>
      <p:italic r:id="rId42"/>
      <p:boldItalic r:id="rId43"/>
    </p:embeddedFont>
    <p:embeddedFont>
      <p:font typeface="Varela Round" panose="00000500000000000000" pitchFamily="2" charset="-79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db77f43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6bdb77f43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bdb77f430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6bdb77f430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4897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6000" b="1" i="0" u="none" strike="noStrike" cap="none">
                <a:solidFill>
                  <a:srgbClr val="1D75BC"/>
                </a:solidFill>
                <a:latin typeface="Proxima Nova"/>
                <a:ea typeface="Proxima Nova"/>
                <a:cs typeface="Proxima Nova"/>
                <a:sym typeface="Proxima Nova"/>
              </a:rPr>
              <a:t>Encuesta para alumnos</a:t>
            </a:r>
            <a:endParaRPr sz="6000" b="1" i="0" u="none" strike="noStrike" cap="none">
              <a:solidFill>
                <a:srgbClr val="1D75B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4800" b="1" i="1">
                <a:latin typeface="Proxima Nova"/>
                <a:ea typeface="Proxima Nova"/>
                <a:cs typeface="Proxima Nova"/>
                <a:sym typeface="Proxima Nova"/>
              </a:rPr>
              <a:t>Mini lección de vocabulario</a:t>
            </a:r>
            <a:br>
              <a:rPr lang="es" sz="6000" b="1" i="1" u="none" strike="noStrike" cap="none">
                <a:solidFill>
                  <a:srgbClr val="1D75BC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3600" b="1" i="1" u="none" strike="noStrike" cap="none">
              <a:solidFill>
                <a:srgbClr val="1D75B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6000" b="1">
                <a:solidFill>
                  <a:srgbClr val="1D75BC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Survey</a:t>
            </a:r>
            <a:br>
              <a:rPr lang="es" b="1" i="0" u="none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4800" b="1" i="1">
                <a:latin typeface="Proxima Nova"/>
                <a:ea typeface="Proxima Nova"/>
                <a:cs typeface="Proxima Nova"/>
                <a:sym typeface="Proxima Nova"/>
              </a:rPr>
              <a:t>Vocabulary Mini-Lesson</a:t>
            </a:r>
            <a:endParaRPr sz="5200" b="1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0" y="4725000"/>
            <a:ext cx="9144000" cy="41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4"/>
                </a:moveTo>
                <a:lnTo>
                  <a:pt x="0" y="0"/>
                </a:lnTo>
                <a:lnTo>
                  <a:pt x="119999" y="0"/>
                </a:lnTo>
                <a:lnTo>
                  <a:pt x="119999" y="119994"/>
                </a:lnTo>
                <a:lnTo>
                  <a:pt x="0" y="119994"/>
                </a:lnTo>
                <a:close/>
              </a:path>
            </a:pathLst>
          </a:custGeom>
          <a:solidFill>
            <a:srgbClr val="6BB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64"/>
              <a:buFont typeface="Arial"/>
              <a:buNone/>
            </a:pPr>
            <a:endParaRPr sz="6064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656400" y="1701574"/>
            <a:ext cx="3714300" cy="24640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Ejemplo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«Estoy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muy</a:t>
            </a:r>
            <a:r>
              <a:rPr lang="es" sz="2000" b="0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entusiasmado por ir a la escuela hoy.»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es algo que te entusiasme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bastante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hacer?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4610250" y="1853975"/>
            <a:ext cx="37143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s" sz="2000" b="1" i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very</a:t>
            </a:r>
            <a:r>
              <a:rPr lang="es" sz="2000" i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 </a:t>
            </a:r>
            <a:endParaRPr sz="2000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s" sz="2000" b="1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very 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do?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276131" y="86236"/>
            <a:ext cx="5126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Bastante →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Muy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Quite →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Very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1" name="Google Shape;141;p22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/>
          <p:nvPr/>
        </p:nvSpPr>
        <p:spPr>
          <a:xfrm>
            <a:off x="656400" y="1701575"/>
            <a:ext cx="3714300" cy="301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Ejemplo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2000" b="0" i="1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«Estoy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extremadamente </a:t>
            </a:r>
            <a:r>
              <a:rPr lang="es" sz="2000" b="0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entusiasmada por ir a la escuela hoy.»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es algo que te entusiasme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extremadamente 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hacer?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4610250" y="1853975"/>
            <a:ext cx="37143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endParaRPr sz="2000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s" sz="2000" b="1" i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extremely</a:t>
            </a:r>
            <a:r>
              <a:rPr lang="es" sz="2000" i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 </a:t>
            </a:r>
            <a:endParaRPr sz="2000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s" sz="2000" b="1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extremely 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do?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312801" y="85377"/>
            <a:ext cx="5126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Extremadamente →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Súper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Extremely →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Super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1" name="Google Shape;151;p23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 rotWithShape="1">
          <a:blip r:embed="rId3">
            <a:alphaModFix/>
          </a:blip>
          <a:srcRect l="921" r="1097" b="16380"/>
          <a:stretch/>
        </p:blipFill>
        <p:spPr>
          <a:xfrm>
            <a:off x="538275" y="2030925"/>
            <a:ext cx="8132875" cy="8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>
            <a:off x="276131" y="145990"/>
            <a:ext cx="7907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2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Preguntas sobre la frecuencia con la que sucede algo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about your feelings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2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9" name="Google Shape;159;p24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0" name="Google Shape;16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/>
        </p:nvSpPr>
        <p:spPr>
          <a:xfrm>
            <a:off x="850933" y="3181958"/>
            <a:ext cx="1253100" cy="1480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 sucede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Does not happen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2331606" y="3181958"/>
            <a:ext cx="1253100" cy="1480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Algunas veces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 few times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3812279" y="3173886"/>
            <a:ext cx="13716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 veces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Sometimes</a:t>
            </a:r>
            <a:endParaRPr/>
          </a:p>
        </p:txBody>
      </p:sp>
      <p:sp>
        <p:nvSpPr>
          <p:cNvPr id="164" name="Google Shape;164;p24"/>
          <p:cNvSpPr txBox="1"/>
          <p:nvPr/>
        </p:nvSpPr>
        <p:spPr>
          <a:xfrm>
            <a:off x="5601836" y="3181958"/>
            <a:ext cx="1253100" cy="1480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Gran parte del tiempo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 lot of the time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7199373" y="3181958"/>
            <a:ext cx="1253100" cy="1480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Casi todo el tiempo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Almost all the time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271" y="1067150"/>
            <a:ext cx="8132879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/>
        </p:nvSpPr>
        <p:spPr>
          <a:xfrm>
            <a:off x="0" y="4725000"/>
            <a:ext cx="9144000" cy="41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4"/>
                </a:moveTo>
                <a:lnTo>
                  <a:pt x="0" y="0"/>
                </a:lnTo>
                <a:lnTo>
                  <a:pt x="119999" y="0"/>
                </a:lnTo>
                <a:lnTo>
                  <a:pt x="119999" y="119994"/>
                </a:lnTo>
                <a:lnTo>
                  <a:pt x="0" y="119994"/>
                </a:lnTo>
                <a:close/>
              </a:path>
            </a:pathLst>
          </a:custGeom>
          <a:solidFill>
            <a:srgbClr val="6BB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64"/>
              <a:buFont typeface="Arial"/>
              <a:buNone/>
            </a:pPr>
            <a:endParaRPr sz="6064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ctrTitle"/>
          </p:nvPr>
        </p:nvSpPr>
        <p:spPr>
          <a:xfrm>
            <a:off x="311700" y="1204364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s" b="1" i="0" u="none">
                <a:latin typeface="Proxima Nova"/>
                <a:ea typeface="Proxima Nova"/>
                <a:cs typeface="Proxima Nova"/>
                <a:sym typeface="Proxima Nova"/>
              </a:rPr>
              <a:t>Comprender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b="1" i="0" u="none">
                <a:latin typeface="Proxima Nova"/>
                <a:ea typeface="Proxima Nova"/>
                <a:cs typeface="Proxima Nova"/>
                <a:sym typeface="Proxima Nova"/>
              </a:rPr>
              <a:t>Preguntas de la encuesta</a:t>
            </a:r>
            <a:endParaRPr b="1" i="0" u="none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br>
              <a:rPr lang="es" u="none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Understanding</a:t>
            </a:r>
            <a:br>
              <a:rPr lang="es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Survey Questions</a:t>
            </a:r>
            <a:endParaRPr sz="520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656400" y="1483865"/>
            <a:ext cx="3714300" cy="3146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768900" y="1643522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Significados: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Positivo: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bueno, contento :)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Negativo: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malo, triste :(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Energía: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sentimiento, humor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¿Cuándo te sientes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positivo/a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¿Quién tiene buena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energía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4610250" y="1628998"/>
            <a:ext cx="42576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Meanings:</a:t>
            </a:r>
            <a:b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Positive: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good, happy :)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Negative: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bad, sad :(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Energy: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feeling, mood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endParaRPr sz="2000" b="1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When do you feel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Who has good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energy?</a:t>
            </a:r>
            <a:r>
              <a:rPr lang="es" sz="2000" b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276131" y="41779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significan energía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positiva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y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negativa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positive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negative energy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400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1" name="Google Shape;181;p26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>
            <a:off x="656400" y="1320574"/>
            <a:ext cx="3714300" cy="251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768900" y="1349606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Participar: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tomar parte en algo, ser parte de</a:t>
            </a:r>
            <a:endParaRPr sz="20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¿Cómo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participas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en clase?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4610225" y="1345749"/>
            <a:ext cx="42576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take part in, be a part of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How do you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in class?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276131" y="3102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participar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400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91" name="Google Shape;191;p27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2" name="Google Shape;19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3025" y="3502001"/>
            <a:ext cx="2544800" cy="16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504000" y="1099250"/>
            <a:ext cx="4257600" cy="326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616500" y="1099244"/>
            <a:ext cx="4116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Comportamiento: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cómo está actuando una persona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Ayuda, útil: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hacer más fácil</a:t>
            </a:r>
            <a:endParaRPr sz="20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Herir, hiriente: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hacer más difícil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¿Cuál es un ejemplo de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comportamiento útil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5026375" y="1121015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Behavior: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someone is acting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Help, helpful: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make easier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Hurt, hurtful: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make harder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an example of a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helpful behavior?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312801" y="2774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comportamiento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behavior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400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2" name="Google Shape;202;p28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3" name="Google Shape;20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5800" y="3800675"/>
            <a:ext cx="2552076" cy="12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2313" y="3322600"/>
            <a:ext cx="1323376" cy="16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/>
          <p:nvPr/>
        </p:nvSpPr>
        <p:spPr>
          <a:xfrm>
            <a:off x="656400" y="1171802"/>
            <a:ext cx="4257600" cy="35308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726750" y="1171798"/>
            <a:ext cx="4116900" cy="3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Expectativas: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cómo alguien cree que te puede ir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Altas expectativas: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alguien cree que te puede ir muy bien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¿Tienes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altas expectativas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para ti este año?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5178731" y="1211567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b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Expectations: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someone thinks you can do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High expectations: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someone thinks you can do great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Do you have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high expectations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for </a:t>
            </a:r>
            <a:b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yourself this year?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276131" y="2774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expectativas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expectations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400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14" name="Google Shape;214;p29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5" name="Google Shape;21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5125" y="3214775"/>
            <a:ext cx="1865648" cy="17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/>
          <p:nvPr/>
        </p:nvSpPr>
        <p:spPr>
          <a:xfrm>
            <a:off x="656400" y="1592720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768900" y="1752377"/>
            <a:ext cx="4116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br>
              <a:rPr lang="e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Concentrarse: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prestar atención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te ayuda a </a:t>
            </a:r>
            <a:b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concentrarte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en clase?</a:t>
            </a: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5178775" y="1745120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b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Focus: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pay attention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helps you </a:t>
            </a:r>
            <a:b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focus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in class?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276131" y="86236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concentrarse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focus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400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6" name="Google Shape;22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/>
          <p:nvPr/>
        </p:nvSpPr>
        <p:spPr>
          <a:xfrm>
            <a:off x="628200" y="1272364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768900" y="1375013"/>
            <a:ext cx="4116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Fomentar:</a:t>
            </a:r>
            <a:r>
              <a:rPr lang="e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ayudarte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Apoyar:</a:t>
            </a:r>
            <a:r>
              <a:rPr lang="es" sz="2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ayudarte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¿Quién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fomenta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que </a:t>
            </a:r>
            <a:b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 esfuerces?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5178775" y="1375013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help you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help you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Who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encourages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you </a:t>
            </a:r>
            <a:b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to work hard?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276131" y="86236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significan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fomentar</a:t>
            </a:r>
            <a:r>
              <a:rPr lang="e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y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apoyar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 </a:t>
            </a:r>
            <a:r>
              <a:rPr lang="es" sz="240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mean?</a:t>
            </a:r>
            <a:endParaRPr sz="2400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35" name="Google Shape;235;p31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6" name="Google Shape;23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8125" y="3304013"/>
            <a:ext cx="180975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76131" y="71905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Presentación general para maestros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Overview for Teachers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2" name="Google Shape;62;p14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98500" y="1156148"/>
            <a:ext cx="84693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</a:pPr>
            <a:r>
              <a:rPr lang="es" sz="2400" b="0" i="0" u="none" strike="noStrike" cap="none">
                <a:latin typeface="Proxima Nova"/>
                <a:ea typeface="Proxima Nova"/>
                <a:cs typeface="Proxima Nova"/>
                <a:sym typeface="Proxima Nova"/>
              </a:rPr>
              <a:t>El objetivo de esta presentación es</a:t>
            </a:r>
            <a:r>
              <a:rPr lang="es" sz="2400" b="0" i="0" u="none" strike="noStrike" cap="none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apoyar a los alumnos en la práctica y comprensión del lenguaje</a:t>
            </a:r>
            <a:r>
              <a:rPr lang="es" sz="2400" b="0" i="0" u="none" strike="noStrike" cap="none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 que verán en la encuesta para alumnos.</a:t>
            </a:r>
            <a:endParaRPr sz="2400" b="0" i="0" u="none" strike="noStrike" cap="none">
              <a:solidFill>
                <a:srgbClr val="3F40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</a:pPr>
            <a:endParaRPr sz="2400">
              <a:solidFill>
                <a:srgbClr val="3F40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</a:pPr>
            <a:endParaRPr sz="2400">
              <a:solidFill>
                <a:srgbClr val="3F40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0" i="1" u="none" strike="noStrike" cap="none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The purpose of these slides is to </a:t>
            </a:r>
            <a:r>
              <a:rPr lang="es" sz="2400" b="1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students in practicing and understanding the language</a:t>
            </a:r>
            <a:r>
              <a:rPr lang="es" sz="2400" b="0" i="1" u="none" strike="noStrike" cap="none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 that they will see on the student survey. </a:t>
            </a:r>
            <a:endParaRPr sz="240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042"/>
              </a:buClr>
              <a:buSzPts val="1800"/>
              <a:buFont typeface="Varela Round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/>
          <p:nvPr/>
        </p:nvSpPr>
        <p:spPr>
          <a:xfrm>
            <a:off x="656400" y="1614491"/>
            <a:ext cx="4257600" cy="27688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768900" y="1766891"/>
            <a:ext cx="3599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Bully, víctima de hostigamiento (bullying):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que se metan contigo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Bully, bullied: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being picked 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2"/>
          <p:cNvSpPr txBox="1"/>
          <p:nvPr/>
        </p:nvSpPr>
        <p:spPr>
          <a:xfrm>
            <a:off x="312801" y="86236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hostigador/bully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bully 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mean?</a:t>
            </a:r>
            <a:endParaRPr sz="2400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45" name="Google Shape;245;p32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5950" y="1317850"/>
            <a:ext cx="2467375" cy="344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/>
          <p:nvPr/>
        </p:nvSpPr>
        <p:spPr>
          <a:xfrm>
            <a:off x="5965226" y="1480125"/>
            <a:ext cx="2028822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ZONA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5892802" y="2027847"/>
            <a:ext cx="2191656" cy="584775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LIBRE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2"/>
          <p:cNvSpPr txBox="1"/>
          <p:nvPr/>
        </p:nvSpPr>
        <p:spPr>
          <a:xfrm>
            <a:off x="5929014" y="2638923"/>
            <a:ext cx="2101200" cy="49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BULLYS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613929" y="1174608"/>
            <a:ext cx="4257600" cy="31133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768881" y="1254430"/>
            <a:ext cx="38031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 sz="2000" b="0" i="1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Respeto, respetuoso: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ser bueno</a:t>
            </a:r>
            <a:endParaRPr sz="2000" b="0" i="1" u="sng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Falta de respeto, irrespetuoso: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no ser bueno</a:t>
            </a:r>
            <a:endParaRPr sz="20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b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¿De qué formas eres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respetuoso 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 tu maestra?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5171076" y="1202705"/>
            <a:ext cx="3696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b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Respect, respectful: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being nice</a:t>
            </a:r>
            <a:endParaRPr sz="2000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Disrespect, disrespectful: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not being nice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How are you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respectful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to your teacher?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276131" y="86236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respeto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respect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59" name="Google Shape;259;p33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0" name="Google Shape;26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4750" y="3476800"/>
            <a:ext cx="2179275" cy="14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/>
          <p:nvPr/>
        </p:nvSpPr>
        <p:spPr>
          <a:xfrm>
            <a:off x="717825" y="1375927"/>
            <a:ext cx="3681300" cy="25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797525" y="1470000"/>
            <a:ext cx="3483300" cy="23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Complicado: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Difícil saber lo que significa algo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b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Complicated: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Tricky to know what something means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8" name="Google Shape;268;p34"/>
          <p:cNvSpPr txBox="1"/>
          <p:nvPr/>
        </p:nvSpPr>
        <p:spPr>
          <a:xfrm>
            <a:off x="276131" y="96886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complicado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complicated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69" name="Google Shape;269;p34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0" name="Google Shape;27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9425" y="1860100"/>
            <a:ext cx="4328398" cy="219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/>
          <p:nvPr/>
        </p:nvSpPr>
        <p:spPr>
          <a:xfrm>
            <a:off x="656400" y="1418546"/>
            <a:ext cx="4257600" cy="311716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761643" y="1470000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 talento, talentoso: </a:t>
            </a:r>
            <a:b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tener la capacidad para hacer algo bien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¿En qué eres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talentosa</a:t>
            </a: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5178775" y="1470000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Talent, talented: </a:t>
            </a:r>
            <a:b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having the ability to do something well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something you are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talented</a:t>
            </a: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at?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9" name="Google Shape;279;p35"/>
          <p:cNvSpPr txBox="1"/>
          <p:nvPr/>
        </p:nvSpPr>
        <p:spPr>
          <a:xfrm>
            <a:off x="276131" y="48433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talentoso/a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talented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/>
          </a:p>
        </p:txBody>
      </p:sp>
      <p:cxnSp>
        <p:nvCxnSpPr>
          <p:cNvPr id="280" name="Google Shape;280;p35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1" name="Google Shape;28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5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7675" y="3676800"/>
            <a:ext cx="1309100" cy="13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6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8125" y="3174870"/>
            <a:ext cx="2003074" cy="185592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6"/>
          <p:cNvSpPr/>
          <p:nvPr/>
        </p:nvSpPr>
        <p:spPr>
          <a:xfrm>
            <a:off x="656400" y="11427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6"/>
          <p:cNvSpPr/>
          <p:nvPr/>
        </p:nvSpPr>
        <p:spPr>
          <a:xfrm>
            <a:off x="768900" y="1200832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Temas: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el nuevo conocimiento que aprendes en clase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¿Sobre qué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tema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te gustaría aprender?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0" name="Google Shape;290;p36"/>
          <p:cNvSpPr txBox="1"/>
          <p:nvPr/>
        </p:nvSpPr>
        <p:spPr>
          <a:xfrm>
            <a:off x="5178731" y="1200832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b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Topics: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the new knowledge you learn during class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a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topic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you like to learn about?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Google Shape;291;p36"/>
          <p:cNvSpPr txBox="1"/>
          <p:nvPr/>
        </p:nvSpPr>
        <p:spPr>
          <a:xfrm>
            <a:off x="276131" y="47989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son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temas?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topics?</a:t>
            </a:r>
            <a:endParaRPr sz="24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92" name="Google Shape;292;p36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3" name="Google Shape;29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7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Esfuerzo: </a:t>
            </a:r>
            <a:b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trabajar para lograr algo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es algo que te lleva mucho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esfuerzo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0" name="Google Shape;300;p37"/>
          <p:cNvSpPr txBox="1"/>
          <p:nvPr/>
        </p:nvSpPr>
        <p:spPr>
          <a:xfrm>
            <a:off x="5178775" y="1853975"/>
            <a:ext cx="2695225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Effort: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work put in to do something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something that takes a lot of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effort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p37"/>
          <p:cNvSpPr txBox="1"/>
          <p:nvPr/>
        </p:nvSpPr>
        <p:spPr>
          <a:xfrm>
            <a:off x="312801" y="45141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esfuerzo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effort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7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02" name="Google Shape;302;p37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3" name="Google Shape;30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6575" y="3497300"/>
            <a:ext cx="1486800" cy="1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/>
          <p:nvPr/>
        </p:nvSpPr>
        <p:spPr>
          <a:xfrm>
            <a:off x="649143" y="1382074"/>
            <a:ext cx="4257600" cy="317540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8"/>
          <p:cNvSpPr/>
          <p:nvPr/>
        </p:nvSpPr>
        <p:spPr>
          <a:xfrm>
            <a:off x="747128" y="1470000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Relajado: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sentirse contento y cómodo porque nada te preocupa en ese momento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Relaxed: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feeling happy and comfortable because nothing is worrying you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1" name="Google Shape;311;p38"/>
          <p:cNvSpPr txBox="1"/>
          <p:nvPr/>
        </p:nvSpPr>
        <p:spPr>
          <a:xfrm>
            <a:off x="312801" y="47373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estar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relajado/a?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it mean to be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relaxed?</a:t>
            </a:r>
            <a:endParaRPr sz="24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12" name="Google Shape;312;p38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3" name="Google Shape;31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5325" y="1801200"/>
            <a:ext cx="2547825" cy="25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9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Segura: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sentir que puedes hacer algo bien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Confident: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feeling that you can do something well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1" name="Google Shape;321;p39"/>
          <p:cNvSpPr txBox="1"/>
          <p:nvPr/>
        </p:nvSpPr>
        <p:spPr>
          <a:xfrm>
            <a:off x="276131" y="4390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ser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seguro/a?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it mean to be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confident?</a:t>
            </a:r>
            <a:endParaRPr sz="24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22" name="Google Shape;322;p39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3" name="Google Shape;32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9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8750" y="1707538"/>
            <a:ext cx="1871525" cy="266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0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Presionado: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sentir que tienes que hacer algo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Pressure: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feeling that you must do something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1" name="Google Shape;331;p40"/>
          <p:cNvSpPr txBox="1"/>
          <p:nvPr/>
        </p:nvSpPr>
        <p:spPr>
          <a:xfrm>
            <a:off x="276131" y="2774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sentirse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presionado/a?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it mean to feel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pressured?</a:t>
            </a:r>
            <a:endParaRPr sz="24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32" name="Google Shape;332;p40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3" name="Google Shape;33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0"/>
          <p:cNvPicPr preferRelativeResize="0"/>
          <p:nvPr/>
        </p:nvPicPr>
        <p:blipFill rotWithShape="1">
          <a:blip r:embed="rId4">
            <a:alphaModFix/>
          </a:blip>
          <a:srcRect l="13871" r="38410" b="7885"/>
          <a:stretch/>
        </p:blipFill>
        <p:spPr>
          <a:xfrm>
            <a:off x="5901725" y="1853975"/>
            <a:ext cx="1181700" cy="24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1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Inteligencia: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lo listo o lista que eres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Intelligence: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smart you are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312801" y="2774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inteligencia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intelligence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42" name="Google Shape;342;p41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3" name="Google Shape;34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1991" y="1583550"/>
            <a:ext cx="2461109" cy="31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276131" y="71905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Presentación general para maestros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Overview for Teachers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0" name="Google Shape;70;p15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98500" y="1143000"/>
            <a:ext cx="4337700" cy="3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arela Round"/>
              <a:buChar char="●"/>
            </a:pP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Las diapositivas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3-10 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presentan a los alumnos el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lenguaje común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 que verán en las opciones de respuestas. 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arela Round"/>
              <a:buChar char="●"/>
            </a:pP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Las diapositivas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11-31 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destacan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palabras específicas 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que estarán en las preguntas de las encuestas.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73" name="Google Shape;73;p15"/>
          <p:cNvSpPr txBox="1"/>
          <p:nvPr/>
        </p:nvSpPr>
        <p:spPr>
          <a:xfrm>
            <a:off x="4811675" y="1143050"/>
            <a:ext cx="4019400" cy="3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arela Round"/>
              <a:buChar char="●"/>
            </a:pP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Slides 3-10 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walk students through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common language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 they’ll see in the answer choices. 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arela Round"/>
              <a:buChar char="●"/>
            </a:pP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Slides 11-31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 highlight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specific words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 that will be in the survey questions.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/>
          <p:nvPr/>
        </p:nvSpPr>
        <p:spPr>
          <a:xfrm>
            <a:off x="612300" y="1389517"/>
            <a:ext cx="4257600" cy="292100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2"/>
          <p:cNvSpPr/>
          <p:nvPr/>
        </p:nvSpPr>
        <p:spPr>
          <a:xfrm>
            <a:off x="768900" y="1556432"/>
            <a:ext cx="39444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Emociones: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cómo te sientes (contento, triste, enojado, cansado)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Emotions: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you feel (happy, sad, angry, tired)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1" name="Google Shape;351;p42"/>
          <p:cNvSpPr txBox="1"/>
          <p:nvPr/>
        </p:nvSpPr>
        <p:spPr>
          <a:xfrm>
            <a:off x="276131" y="51823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son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emociones?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emotions?</a:t>
            </a:r>
            <a:endParaRPr sz="24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52" name="Google Shape;352;p42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3" name="Google Shape;35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3550" y="1288850"/>
            <a:ext cx="25527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3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Control: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estar a cargo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Emociones: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cómo te sientes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b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Control: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to be in charge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Emotions: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you feel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1" name="Google Shape;361;p43"/>
          <p:cNvSpPr txBox="1"/>
          <p:nvPr/>
        </p:nvSpPr>
        <p:spPr>
          <a:xfrm>
            <a:off x="276131" y="2774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controlar tus emociones?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it mean to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control your emotions?</a:t>
            </a:r>
            <a:endParaRPr sz="24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62" name="Google Shape;362;p43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3" name="Google Shape;36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3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9725" y="1738850"/>
            <a:ext cx="2672750" cy="26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"/>
          <p:cNvSpPr/>
          <p:nvPr/>
        </p:nvSpPr>
        <p:spPr>
          <a:xfrm>
            <a:off x="656400" y="1629004"/>
            <a:ext cx="4257600" cy="28486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4"/>
          <p:cNvSpPr/>
          <p:nvPr/>
        </p:nvSpPr>
        <p:spPr>
          <a:xfrm>
            <a:off x="768900" y="1774148"/>
            <a:ext cx="39444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Objetivo: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algo que quieres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Trabajar: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intentar una y otra vez lograrlo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Goal: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something you want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Pursue: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to keep trying to reach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1" name="Google Shape;371;p44"/>
          <p:cNvSpPr txBox="1"/>
          <p:nvPr/>
        </p:nvSpPr>
        <p:spPr>
          <a:xfrm>
            <a:off x="312801" y="2774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trabajar por un objetivo?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it mean to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pursue a goal?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72" name="Google Shape;372;p44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3" name="Google Shape;37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350" y="1370125"/>
            <a:ext cx="3025726" cy="353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5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5"/>
          <p:cNvSpPr/>
          <p:nvPr/>
        </p:nvSpPr>
        <p:spPr>
          <a:xfrm>
            <a:off x="768900" y="1853975"/>
            <a:ext cx="39444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Distracción: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algo que impide que prestes atención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b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Distraction: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something that stops you from paying attention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1" name="Google Shape;381;p45"/>
          <p:cNvSpPr txBox="1"/>
          <p:nvPr/>
        </p:nvSpPr>
        <p:spPr>
          <a:xfrm>
            <a:off x="312801" y="2774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son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distracciones?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distractions?</a:t>
            </a:r>
            <a:endParaRPr sz="24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82" name="Google Shape;382;p45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3" name="Google Shape;38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6350" y="1366950"/>
            <a:ext cx="2792824" cy="325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276131" y="71905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Presentación general para maestros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Overview for Teachers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9" name="Google Shape;79;p16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398500" y="1182925"/>
            <a:ext cx="4337700" cy="3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arela Round"/>
              <a:buChar char="●"/>
            </a:pP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En el conjunto 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verá algunas secciones de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«Practiquemos» 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para dar a los alumnos la posibilidad de responder una pregunta usando estas palabras nuevas. Úselas para ayudarlos a comprender y enseñe lo que sea necesario.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16"/>
          <p:cNvSpPr txBox="1"/>
          <p:nvPr/>
        </p:nvSpPr>
        <p:spPr>
          <a:xfrm>
            <a:off x="4811800" y="1182925"/>
            <a:ext cx="4019400" cy="3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arela Round"/>
              <a:buChar char="●"/>
            </a:pP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Throughout the deck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 you’ll see some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“Let’s Practice”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 sections to give students a chance to answer a question using these new words. Use these to gauge understanding and reteach as needed.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/>
          </p:nvPr>
        </p:nvSpPr>
        <p:spPr>
          <a:xfrm>
            <a:off x="311700" y="1247907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b="1" i="0" u="none">
                <a:latin typeface="Proxima Nova"/>
                <a:ea typeface="Proxima Nova"/>
                <a:cs typeface="Proxima Nova"/>
                <a:sym typeface="Proxima Nova"/>
              </a:rPr>
              <a:t>Comprender las </a:t>
            </a:r>
            <a:r>
              <a:rPr lang="es" sz="5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Opciones de respuestas</a:t>
            </a:r>
            <a:endParaRPr sz="52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br>
              <a:rPr lang="es" sz="520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Understanding</a:t>
            </a:r>
            <a:br>
              <a:rPr lang="es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Answer Choices</a:t>
            </a:r>
            <a:endParaRPr sz="520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0" y="4725000"/>
            <a:ext cx="9144000" cy="41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4"/>
                </a:moveTo>
                <a:lnTo>
                  <a:pt x="0" y="0"/>
                </a:lnTo>
                <a:lnTo>
                  <a:pt x="119999" y="0"/>
                </a:lnTo>
                <a:lnTo>
                  <a:pt x="119999" y="119994"/>
                </a:lnTo>
                <a:lnTo>
                  <a:pt x="0" y="119994"/>
                </a:lnTo>
                <a:close/>
              </a:path>
            </a:pathLst>
          </a:custGeom>
          <a:solidFill>
            <a:srgbClr val="6BB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64"/>
              <a:buFont typeface="Arial"/>
              <a:buNone/>
            </a:pPr>
            <a:endParaRPr sz="6064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975" y="2249975"/>
            <a:ext cx="83248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312801" y="56114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Preguntas sobre tus sentimientos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about your feelings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5" name="Google Shape;95;p18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633000" y="3485413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Not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235965" y="3485413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Apenas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 bit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947761" y="3485412"/>
            <a:ext cx="1253100" cy="1381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 el medio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 the middle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5659557" y="3485413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Mucho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Very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7329173" y="3485413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Súper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Super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138" y="1450350"/>
            <a:ext cx="832485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656400" y="1701575"/>
            <a:ext cx="3714300" cy="275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768900" y="1853974"/>
            <a:ext cx="3601800" cy="275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Ejemplo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2000" b="0" i="1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«No me entusiasma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para nada</a:t>
            </a: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ir a la escuela hoy.»</a:t>
            </a: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 sz="20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es algo que no te entusiasme </a:t>
            </a:r>
            <a:r>
              <a:rPr lang="es" sz="2000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para nada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hacer?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4593400" y="1853975"/>
            <a:ext cx="3993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not at all</a:t>
            </a:r>
            <a:r>
              <a:rPr lang="es" sz="2000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 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endParaRPr sz="2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not at all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excited to do?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312801" y="86236"/>
            <a:ext cx="7398035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 me entusiasma para nada →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No entusiasmado/a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Not at all excited →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Not excited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11" name="Google Shape;111;p19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>
            <a:off x="656400" y="1701575"/>
            <a:ext cx="3714300" cy="24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Ejemplo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«Estoy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apenas</a:t>
            </a:r>
            <a:r>
              <a:rPr lang="es" sz="2000" b="0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entusiasmada por ir a la escuela hoy.»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 sz="1100" b="1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es algo que te entusiasme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apenas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hacer?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4610250" y="1853975"/>
            <a:ext cx="33624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endParaRPr sz="1100" i="1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 bit</a:t>
            </a:r>
            <a:r>
              <a:rPr lang="es" sz="2000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 bit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excited to do?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312801" y="86236"/>
            <a:ext cx="5126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Apenas→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Un poquito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Slightly →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A bit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1" name="Google Shape;121;p20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656400" y="1701574"/>
            <a:ext cx="3714300" cy="25176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Ejemplo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«Estoy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algo</a:t>
            </a:r>
            <a:r>
              <a:rPr lang="es" sz="2000" b="0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entusiasmado por ir a la escuela hoy.»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es algo que te entusiasme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algo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hacer?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4610250" y="1853975"/>
            <a:ext cx="37143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b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s" sz="2000" b="1" i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somewhat</a:t>
            </a:r>
            <a:r>
              <a:rPr lang="es" sz="2000" i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endParaRPr sz="2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s" sz="2000" b="1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somewhat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excited to do?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312801" y="86236"/>
            <a:ext cx="5126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Algo →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En el medio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Slightly →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A bit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1" name="Google Shape;131;p21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1620</Words>
  <Application>Microsoft Office PowerPoint</Application>
  <PresentationFormat>On-screen Show (16:9)</PresentationFormat>
  <Paragraphs>310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Proxima Nova</vt:lpstr>
      <vt:lpstr>Varela Round</vt:lpstr>
      <vt:lpstr>Arial</vt:lpstr>
      <vt:lpstr>Helvetica Neue</vt:lpstr>
      <vt:lpstr>Carme</vt:lpstr>
      <vt:lpstr>Simple Light</vt:lpstr>
      <vt:lpstr>Encuesta para alumnos Mini lección de vocabulario  Student Survey Vocabulary Mini-Lesson</vt:lpstr>
      <vt:lpstr>PowerPoint Presentation</vt:lpstr>
      <vt:lpstr>PowerPoint Presentation</vt:lpstr>
      <vt:lpstr>PowerPoint Presentation</vt:lpstr>
      <vt:lpstr>Comprender las Opciones de respuestas  Understanding Answer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Comprender Preguntas de la encuesta  Understanding Survey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 para alumnos Mini lección de vocabulario  Student Survey Vocabulary Mini-Lesson</dc:title>
  <dc:creator>Palabrica, Justine</dc:creator>
  <cp:lastModifiedBy>Palabrica, Justine</cp:lastModifiedBy>
  <cp:revision>1</cp:revision>
  <dcterms:modified xsi:type="dcterms:W3CDTF">2023-12-04T23:37:25Z</dcterms:modified>
</cp:coreProperties>
</file>